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305" r:id="rId5"/>
    <p:sldId id="292" r:id="rId6"/>
    <p:sldId id="299" r:id="rId7"/>
    <p:sldId id="302" r:id="rId8"/>
    <p:sldId id="303" r:id="rId9"/>
    <p:sldId id="283" r:id="rId10"/>
    <p:sldId id="296" r:id="rId11"/>
    <p:sldId id="304" r:id="rId12"/>
    <p:sldId id="295" r:id="rId13"/>
    <p:sldId id="297" r:id="rId14"/>
    <p:sldId id="306" r:id="rId15"/>
    <p:sldId id="307" r:id="rId16"/>
    <p:sldId id="29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415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2EEA93-5562-F3F4-8A54-BC9899B34713}" name="Brandon Whalen-Castellanos" initials="BWC" userId="S::bwhalencastellanos@dudek.com::2ad0d4f9-dc2b-4985-9e21-be3fc43c42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F99"/>
    <a:srgbClr val="E39C25"/>
    <a:srgbClr val="FF8E8D"/>
    <a:srgbClr val="1E3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1602" autoAdjust="0"/>
  </p:normalViewPr>
  <p:slideViewPr>
    <p:cSldViewPr snapToGrid="0">
      <p:cViewPr varScale="1">
        <p:scale>
          <a:sx n="47" d="100"/>
          <a:sy n="47" d="100"/>
        </p:scale>
        <p:origin x="516" y="36"/>
      </p:cViewPr>
      <p:guideLst>
        <p:guide orient="horz" pos="1056"/>
        <p:guide orient="horz" pos="41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330" y="4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AA1E10-ACAE-74AE-F706-E6FEB557A8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CCB85-9F7B-F3D2-E916-3EBEA1410C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A990D1-6093-4CDD-BB10-050C670E69D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8CF6C-E0D6-1E95-2335-5108C379E5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C0598-AEF8-7293-C94E-88BBE3F103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495838-C138-4C7C-8130-CE7A5D5D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417E80-255A-4146-8395-F231CD0B2C1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D517D7-A9AA-45DB-9EA5-32836733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7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2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6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09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</a:t>
            </a:r>
          </a:p>
          <a:p>
            <a:endParaRPr lang="en-US" dirty="0"/>
          </a:p>
          <a:p>
            <a:r>
              <a:rPr lang="en-US" b="1" dirty="0"/>
              <a:t>EIR will also analyze cumulative impacts, alternatives, and growth inducing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57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 </a:t>
            </a:r>
          </a:p>
          <a:p>
            <a:endParaRPr lang="en-US" dirty="0"/>
          </a:p>
          <a:p>
            <a:r>
              <a:rPr lang="en-US" b="1" dirty="0"/>
              <a:t>Encourage written comments to be submitted</a:t>
            </a:r>
          </a:p>
          <a:p>
            <a:endParaRPr lang="en-US" dirty="0"/>
          </a:p>
          <a:p>
            <a:r>
              <a:rPr lang="en-US" dirty="0"/>
              <a:t>Transition to 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1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  <a:p>
            <a:endParaRPr lang="en-US" dirty="0"/>
          </a:p>
          <a:p>
            <a:r>
              <a:rPr lang="en-US" dirty="0"/>
              <a:t>As a reminder, we will not be answering questions about the Project. The goal of this meeting is to receive input from the community on what they would like to see considered/studied in the EIR.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18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09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Encourage written comments to be submitted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356074"/>
          </a:xfrm>
        </p:spPr>
        <p:txBody>
          <a:bodyPr/>
          <a:lstStyle/>
          <a:p>
            <a:r>
              <a:rPr lang="en-US" dirty="0"/>
              <a:t>CHRIS slide</a:t>
            </a:r>
          </a:p>
          <a:p>
            <a:r>
              <a:rPr lang="en-US" dirty="0"/>
              <a:t>For those who aren’t joining via zoom, a copy of this PowerPoint is posted on the City’s Housing Element Update webpage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2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452891"/>
          </a:xfrm>
        </p:spPr>
        <p:txBody>
          <a:bodyPr/>
          <a:lstStyle/>
          <a:p>
            <a:r>
              <a:rPr lang="en-US" sz="1600" dirty="0"/>
              <a:t>CHRIS slide</a:t>
            </a:r>
          </a:p>
          <a:p>
            <a:endParaRPr lang="en-US" sz="1600" dirty="0"/>
          </a:p>
          <a:p>
            <a:r>
              <a:rPr lang="en-US" sz="1600" dirty="0"/>
              <a:t>The </a:t>
            </a:r>
            <a:r>
              <a:rPr lang="en-US" sz="1600" b="1" dirty="0"/>
              <a:t>Housing incentive Overlay Zone or HIOZ is a proposed regulatory zoning tool</a:t>
            </a:r>
          </a:p>
          <a:p>
            <a:endParaRPr lang="en-US" sz="1600" dirty="0"/>
          </a:p>
          <a:p>
            <a:r>
              <a:rPr lang="en-US" sz="1600" dirty="0"/>
              <a:t>When adopted It will </a:t>
            </a:r>
            <a:r>
              <a:rPr lang="en-US" sz="1600" b="1" dirty="0"/>
              <a:t>apply to select parcels in the city that are currently zoned for non-residential uses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It will </a:t>
            </a:r>
            <a:r>
              <a:rPr lang="en-US" sz="1600" b="1" dirty="0"/>
              <a:t>allow the owner of a parcel within HIOZ to opt into the overlay district </a:t>
            </a:r>
            <a:r>
              <a:rPr lang="en-US" sz="1600" dirty="0"/>
              <a:t>and to </a:t>
            </a:r>
            <a:r>
              <a:rPr lang="en-US" sz="1600" b="1" dirty="0"/>
              <a:t>develop housing if a minimum percentage of affordable units are included in the development</a:t>
            </a:r>
          </a:p>
          <a:p>
            <a:endParaRPr lang="en-US" sz="1600" dirty="0"/>
          </a:p>
          <a:p>
            <a:r>
              <a:rPr lang="en-US" sz="1600" dirty="0"/>
              <a:t>It </a:t>
            </a:r>
            <a:r>
              <a:rPr lang="en-US" sz="1600" b="1" dirty="0"/>
              <a:t>does not not change existing zoning</a:t>
            </a:r>
            <a:r>
              <a:rPr lang="en-US" sz="1600" dirty="0"/>
              <a:t>. Properties within HIOZ </a:t>
            </a:r>
            <a:r>
              <a:rPr lang="en-US" sz="1600" b="1" dirty="0"/>
              <a:t>can continue operating as they do today</a:t>
            </a:r>
            <a:r>
              <a:rPr lang="en-US" sz="1600" dirty="0"/>
              <a:t>, or </a:t>
            </a:r>
            <a:r>
              <a:rPr lang="en-US" sz="1600" b="1" dirty="0"/>
              <a:t>they can be redeveloped/ improved within current zoning regulations </a:t>
            </a:r>
            <a:r>
              <a:rPr lang="en-US" sz="1600" dirty="0"/>
              <a:t>(which is typically commercial or industrial zoning )</a:t>
            </a:r>
          </a:p>
          <a:p>
            <a:endParaRPr lang="en-US" sz="1600" dirty="0"/>
          </a:p>
          <a:p>
            <a:r>
              <a:rPr lang="en-US" sz="1600" b="1" dirty="0"/>
              <a:t>OR with HIOZ it can be redeveloped as housing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6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452891"/>
          </a:xfrm>
        </p:spPr>
        <p:txBody>
          <a:bodyPr/>
          <a:lstStyle/>
          <a:p>
            <a:r>
              <a:rPr lang="en-US" sz="1600" dirty="0"/>
              <a:t>CHRIS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CHRIS slide</a:t>
            </a:r>
          </a:p>
          <a:p>
            <a:endParaRPr lang="en-US" sz="1600" dirty="0"/>
          </a:p>
          <a:p>
            <a:r>
              <a:rPr lang="en-US" sz="1600" dirty="0"/>
              <a:t>Transition to 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9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4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517D7-A9AA-45DB-9EA5-328367338F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3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DDA51A-7E83-408A-A37F-2CACA0904D8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097167" y="459228"/>
            <a:ext cx="5992586" cy="5947162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BC25E3-9789-4542-8AAB-1F0DB007E1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78660" y="3733800"/>
            <a:ext cx="8229601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lang="en-US" sz="7200" baseline="0" dirty="0"/>
            </a:lvl1pPr>
          </a:lstStyle>
          <a:p>
            <a:r>
              <a:rPr lang="en-US" sz="7200" dirty="0"/>
              <a:t>Click to Edit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55497" y="719191"/>
            <a:ext cx="1345914" cy="1150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2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A51A-7E83-408A-A37F-2CACA0904D8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25E3-9789-4542-8AAB-1F0DB007E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A51A-7E83-408A-A37F-2CACA0904D8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25E3-9789-4542-8AAB-1F0DB007E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3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A51A-7E83-408A-A37F-2CACA0904D8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25E3-9789-4542-8AAB-1F0DB007E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9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A51A-7E83-408A-A37F-2CACA0904D8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25E3-9789-4542-8AAB-1F0DB007E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0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A51A-7E83-408A-A37F-2CACA0904D8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25E3-9789-4542-8AAB-1F0DB007E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4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A51A-7E83-408A-A37F-2CACA0904D8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25E3-9789-4542-8AAB-1F0DB007E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5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A51A-7E83-408A-A37F-2CACA0904D8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25E3-9789-4542-8AAB-1F0DB007E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6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A51A-7E83-408A-A37F-2CACA0904D8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25E3-9789-4542-8AAB-1F0DB007E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2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A51A-7E83-408A-A37F-2CACA0904D8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25E3-9789-4542-8AAB-1F0DB007E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971779"/>
            <a:ext cx="12192000" cy="922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829300"/>
            <a:ext cx="12192000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33680" y="243839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776" y="609600"/>
            <a:ext cx="8829717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97349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8DDA51A-7E83-408A-A37F-2CACA0904D8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2BC25E3-9789-4542-8AAB-1F0DB007E1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5" y="709826"/>
            <a:ext cx="1160107" cy="11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8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Tx/>
        <a:buSzPct val="80000"/>
        <a:buFont typeface="Corbel" pitchFamily="34" charset="0"/>
        <a:buChar char="•"/>
        <a:defRPr sz="2800" b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SzPct val="80000"/>
        <a:buFont typeface="Corbel" pitchFamily="34" charset="0"/>
        <a:buChar char="•"/>
        <a:defRPr sz="2800" b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SzPct val="80000"/>
        <a:buFont typeface="Corbel" pitchFamily="34" charset="0"/>
        <a:buChar char="•"/>
        <a:defRPr sz="2400" b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SzPct val="80000"/>
        <a:buFont typeface="Corbel" pitchFamily="34" charset="0"/>
        <a:buChar char="•"/>
        <a:defRPr sz="2000" b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SzPct val="80000"/>
        <a:buFont typeface="Corbel" pitchFamily="34" charset="0"/>
        <a:buChar char="•"/>
        <a:defRPr sz="2000" b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September 28, 2023</a:t>
            </a:r>
          </a:p>
          <a:p>
            <a:r>
              <a:rPr lang="en-US" sz="4000" dirty="0"/>
              <a:t>6:00 PM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763" y="720331"/>
            <a:ext cx="10730203" cy="2926080"/>
          </a:xfrm>
        </p:spPr>
        <p:txBody>
          <a:bodyPr>
            <a:normAutofit/>
          </a:bodyPr>
          <a:lstStyle/>
          <a:p>
            <a:r>
              <a:rPr lang="en-US" sz="5400" dirty="0"/>
              <a:t>Housing Incentive Overlay Zone (HIOZ)</a:t>
            </a:r>
            <a:br>
              <a:rPr lang="en-US" sz="5400" dirty="0"/>
            </a:br>
            <a:r>
              <a:rPr lang="en-US" sz="5400" dirty="0"/>
              <a:t>CEQA Scoping Meeting</a:t>
            </a:r>
          </a:p>
        </p:txBody>
      </p:sp>
    </p:spTree>
    <p:extLst>
      <p:ext uri="{BB962C8B-B14F-4D97-AF65-F5344CB8AC3E}">
        <p14:creationId xmlns:p14="http://schemas.microsoft.com/office/powerpoint/2010/main" val="316165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137D-407A-215D-3996-1FE580BD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776" y="609600"/>
            <a:ext cx="9077910" cy="1356360"/>
          </a:xfrm>
        </p:spPr>
        <p:txBody>
          <a:bodyPr/>
          <a:lstStyle/>
          <a:p>
            <a:r>
              <a:rPr lang="en-US" dirty="0"/>
              <a:t>Topics Considered in the Initial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5500-AEB0-EB8A-C3C2-A3EFA53BD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965960"/>
            <a:ext cx="4754880" cy="428244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Aesthetics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Agriculture and Forestry Resources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Air Quality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Biological Resources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Cultural Resources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Energy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Geology and Soils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Greenhouse Gas Emissions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Hazards and Hazardous Materials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Hydrology and Water 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8151D-A158-7EA0-778C-8DE9CDA33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120" y="1880418"/>
            <a:ext cx="4754880" cy="436798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Land Use and Planning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Mineral Resources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Noise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Population and Housing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Public Services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Recreation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Transportation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Tribal Cultural Resources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Utilities and Service Systems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Wildfire</a:t>
            </a:r>
          </a:p>
        </p:txBody>
      </p:sp>
    </p:spTree>
    <p:extLst>
      <p:ext uri="{BB962C8B-B14F-4D97-AF65-F5344CB8AC3E}">
        <p14:creationId xmlns:p14="http://schemas.microsoft.com/office/powerpoint/2010/main" val="122417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137D-407A-215D-3996-1FE580BD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776" y="609600"/>
            <a:ext cx="9077910" cy="1356360"/>
          </a:xfrm>
        </p:spPr>
        <p:txBody>
          <a:bodyPr/>
          <a:lstStyle/>
          <a:p>
            <a:r>
              <a:rPr lang="en-US" dirty="0"/>
              <a:t>Topics Scoped Out through Initial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5500-AEB0-EB8A-C3C2-A3EFA53BD7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Aesthetics</a:t>
            </a:r>
          </a:p>
          <a:p>
            <a:r>
              <a:rPr lang="en-US" dirty="0"/>
              <a:t>Agriculture and Forestry Resources </a:t>
            </a:r>
          </a:p>
          <a:p>
            <a:r>
              <a:rPr lang="en-US" dirty="0"/>
              <a:t>Biological Resources </a:t>
            </a:r>
          </a:p>
          <a:p>
            <a:r>
              <a:rPr lang="en-US" dirty="0"/>
              <a:t>Cultural Resources </a:t>
            </a:r>
          </a:p>
          <a:p>
            <a:r>
              <a:rPr lang="en-US" dirty="0"/>
              <a:t>Energy</a:t>
            </a:r>
          </a:p>
          <a:p>
            <a:r>
              <a:rPr lang="en-US" dirty="0"/>
              <a:t>Geology and Soils </a:t>
            </a:r>
          </a:p>
          <a:p>
            <a:r>
              <a:rPr lang="en-US" dirty="0"/>
              <a:t>Wildfire </a:t>
            </a:r>
          </a:p>
        </p:txBody>
      </p:sp>
    </p:spTree>
    <p:extLst>
      <p:ext uri="{BB962C8B-B14F-4D97-AF65-F5344CB8AC3E}">
        <p14:creationId xmlns:p14="http://schemas.microsoft.com/office/powerpoint/2010/main" val="60111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137D-407A-215D-3996-1FE580BD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Study in the EIR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5500-AEB0-EB8A-C3C2-A3EFA53BD7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Air Quality</a:t>
            </a:r>
          </a:p>
          <a:p>
            <a:r>
              <a:rPr lang="en-US" dirty="0"/>
              <a:t>Greenhouse Gas Emissions</a:t>
            </a:r>
          </a:p>
          <a:p>
            <a:r>
              <a:rPr lang="en-US" dirty="0"/>
              <a:t>Hazards and Hazardous Materials</a:t>
            </a:r>
          </a:p>
          <a:p>
            <a:r>
              <a:rPr lang="en-US" dirty="0"/>
              <a:t>Hydrology and Water Quality</a:t>
            </a:r>
          </a:p>
          <a:p>
            <a:r>
              <a:rPr lang="en-US" dirty="0"/>
              <a:t>Land Use and Planning</a:t>
            </a:r>
          </a:p>
          <a:p>
            <a:r>
              <a:rPr lang="en-US" dirty="0"/>
              <a:t>Mineral Resources </a:t>
            </a:r>
          </a:p>
          <a:p>
            <a:r>
              <a:rPr lang="en-US" dirty="0"/>
              <a:t>Noise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8151D-A158-7EA0-778C-8DE9CDA33B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Population and Housing</a:t>
            </a:r>
          </a:p>
          <a:p>
            <a:r>
              <a:rPr lang="en-US" dirty="0"/>
              <a:t>Public Services</a:t>
            </a:r>
          </a:p>
          <a:p>
            <a:r>
              <a:rPr lang="en-US" dirty="0"/>
              <a:t>Recreation 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Tribal Cultural Resources</a:t>
            </a:r>
          </a:p>
          <a:p>
            <a:r>
              <a:rPr lang="en-US" dirty="0"/>
              <a:t>Utilities and Service Systems </a:t>
            </a:r>
          </a:p>
        </p:txBody>
      </p:sp>
    </p:spTree>
    <p:extLst>
      <p:ext uri="{BB962C8B-B14F-4D97-AF65-F5344CB8AC3E}">
        <p14:creationId xmlns:p14="http://schemas.microsoft.com/office/powerpoint/2010/main" val="10909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4C81-8EC9-6CED-BBE0-9D9747C9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6EE5-DD88-0677-B198-9074F8E8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 verbal comments this evening</a:t>
            </a:r>
          </a:p>
          <a:p>
            <a:r>
              <a:rPr lang="en-US" dirty="0"/>
              <a:t>Review scoping comments received through </a:t>
            </a:r>
            <a:r>
              <a:rPr lang="en-US" b="1" dirty="0"/>
              <a:t>Monday, October 9, 2023</a:t>
            </a:r>
          </a:p>
          <a:p>
            <a:r>
              <a:rPr lang="en-US" dirty="0"/>
              <a:t>Conduct environmental analysis</a:t>
            </a:r>
          </a:p>
          <a:p>
            <a:r>
              <a:rPr lang="en-US" dirty="0"/>
              <a:t>Identify mitigation and/or alternatives to reduce potentially significant environmental impacts</a:t>
            </a:r>
          </a:p>
          <a:p>
            <a:r>
              <a:rPr lang="en-US" dirty="0"/>
              <a:t>Circulate Draft Program EIR, likely in Spring 2024</a:t>
            </a:r>
          </a:p>
        </p:txBody>
      </p:sp>
    </p:spTree>
    <p:extLst>
      <p:ext uri="{BB962C8B-B14F-4D97-AF65-F5344CB8AC3E}">
        <p14:creationId xmlns:p14="http://schemas.microsoft.com/office/powerpoint/2010/main" val="18145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F3B5-1FEE-815A-3913-52150702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Scoping Meeting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81D9-5455-2202-306B-56D413EFF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joined online or on mobile application: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submit a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written comment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(1) Click “Q&amp;A”	(2) Type your comment	(3) Click “Submit”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ranklin Gothic FS Book" charset="0"/>
                <a:cs typeface="Franklin Gothic FS Book" charset="0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ranklin Gothic FS Book" charset="0"/>
                <a:cs typeface="Franklin Gothic FS Book" charset="0"/>
              </a:rPr>
              <a:t>All meeting attendees will be muted. To submit a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ranklin Gothic FS Book" charset="0"/>
                <a:cs typeface="Franklin Gothic FS Book" charset="0"/>
              </a:rPr>
              <a:t>verbal comment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ranklin Gothic FS Book" charset="0"/>
              <a:cs typeface="Franklin Gothic FS Book" charset="0"/>
            </a:endParaRPr>
          </a:p>
          <a:p>
            <a:pPr marL="0" marR="0" lvl="0" indent="0" algn="ctr" defTabSz="11747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(1) Click “Raise Hand”	(2) Moderator will Unmute	  (3) 2 minutes for comment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ranklin Gothic FS Book" charset="0"/>
              <a:cs typeface="Franklin Gothic FS Book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ranklin Gothic FS Book" charset="0"/>
                <a:cs typeface="Franklin Gothic FS Book" charset="0"/>
              </a:rPr>
              <a:t>If joined on telephone: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submit a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verbal comment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11747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(1) Click *9 to Raise Hand	(2) Press *6 to Unmute	(3) 2 minutes for comment</a:t>
            </a:r>
          </a:p>
        </p:txBody>
      </p:sp>
    </p:spTree>
    <p:extLst>
      <p:ext uri="{BB962C8B-B14F-4D97-AF65-F5344CB8AC3E}">
        <p14:creationId xmlns:p14="http://schemas.microsoft.com/office/powerpoint/2010/main" val="220964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2AD5-5CB8-4E8C-E767-50922D39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  <p:pic>
        <p:nvPicPr>
          <p:cNvPr id="11" name="2-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DB97D7B3-94C4-772F-2507-6E7D785621C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2454" y="1800989"/>
            <a:ext cx="7907091" cy="4447411"/>
          </a:xfrm>
        </p:spPr>
      </p:pic>
    </p:spTree>
    <p:extLst>
      <p:ext uri="{BB962C8B-B14F-4D97-AF65-F5344CB8AC3E}">
        <p14:creationId xmlns:p14="http://schemas.microsoft.com/office/powerpoint/2010/main" val="28702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4C81-8EC9-6CED-BBE0-9D9747C9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Submit Written Comments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6EE5-DD88-0677-B198-9074F8E8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dirty="0"/>
              <a:t>Chris Schaefer, AICP</a:t>
            </a:r>
          </a:p>
          <a:p>
            <a:pPr marL="45720" indent="0" algn="ctr">
              <a:buNone/>
            </a:pPr>
            <a:r>
              <a:rPr lang="en-US" dirty="0"/>
              <a:t>City of Fullerton Community and Economic Development Department</a:t>
            </a:r>
          </a:p>
          <a:p>
            <a:pPr marL="45720" indent="0" algn="ctr">
              <a:buNone/>
            </a:pPr>
            <a:r>
              <a:rPr lang="en-US" dirty="0"/>
              <a:t>303 W. Commonwealth Avenue</a:t>
            </a:r>
          </a:p>
          <a:p>
            <a:pPr marL="45720" indent="0" algn="ctr">
              <a:buNone/>
            </a:pPr>
            <a:r>
              <a:rPr lang="en-US" dirty="0"/>
              <a:t>Fullerton, California 92832</a:t>
            </a:r>
          </a:p>
          <a:p>
            <a:pPr marL="45720" indent="0" algn="ctr">
              <a:buNone/>
            </a:pPr>
            <a:r>
              <a:rPr lang="en-US" dirty="0"/>
              <a:t>Attn: Housing Incentive Overlay Zone</a:t>
            </a:r>
          </a:p>
          <a:p>
            <a:pPr marL="45720" indent="0" algn="ctr">
              <a:buNone/>
            </a:pPr>
            <a:r>
              <a:rPr lang="en-US" u="sng" dirty="0">
                <a:solidFill>
                  <a:schemeClr val="tx2"/>
                </a:solidFill>
              </a:rPr>
              <a:t>chris.schaefer@cityoffullerton.com</a:t>
            </a:r>
          </a:p>
        </p:txBody>
      </p:sp>
    </p:spTree>
    <p:extLst>
      <p:ext uri="{BB962C8B-B14F-4D97-AF65-F5344CB8AC3E}">
        <p14:creationId xmlns:p14="http://schemas.microsoft.com/office/powerpoint/2010/main" val="259949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7200" y="6512767"/>
            <a:ext cx="4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C16353-4FBA-4B92-83E4-F4C28F24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HIOZ</a:t>
            </a:r>
          </a:p>
          <a:p>
            <a:r>
              <a:rPr lang="en-US" dirty="0"/>
              <a:t>Overview of CEQA and the EIR process</a:t>
            </a:r>
          </a:p>
          <a:p>
            <a:r>
              <a:rPr lang="en-US" dirty="0"/>
              <a:t>Community input on the scope of the Program EIR</a:t>
            </a:r>
          </a:p>
          <a:p>
            <a:pPr lvl="1"/>
            <a:r>
              <a:rPr lang="en-US" dirty="0"/>
              <a:t>Topics to evaluate</a:t>
            </a:r>
          </a:p>
          <a:p>
            <a:pPr lvl="1"/>
            <a:r>
              <a:rPr lang="en-US" dirty="0"/>
              <a:t>Environmental concerns</a:t>
            </a:r>
          </a:p>
          <a:p>
            <a:pPr lvl="1"/>
            <a:r>
              <a:rPr lang="en-US" dirty="0"/>
              <a:t>Potential alternatives and mitigation measures</a:t>
            </a:r>
          </a:p>
          <a:p>
            <a:r>
              <a:rPr lang="en-US" dirty="0"/>
              <a:t>Next steps and future opportunities for public input</a:t>
            </a:r>
          </a:p>
        </p:txBody>
      </p:sp>
    </p:spTree>
    <p:extLst>
      <p:ext uri="{BB962C8B-B14F-4D97-AF65-F5344CB8AC3E}">
        <p14:creationId xmlns:p14="http://schemas.microsoft.com/office/powerpoint/2010/main" val="325971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HIOZ?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66" y="2042009"/>
            <a:ext cx="10924868" cy="4385388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dirty="0"/>
              <a:t>HIOZ is a </a:t>
            </a:r>
            <a:r>
              <a:rPr lang="en-US" b="1" dirty="0"/>
              <a:t>Housing Incentive Overlay Zone</a:t>
            </a:r>
            <a:r>
              <a:rPr lang="en-US" dirty="0"/>
              <a:t>.</a:t>
            </a:r>
          </a:p>
          <a:p>
            <a:pPr>
              <a:spcBef>
                <a:spcPts val="2000"/>
              </a:spcBef>
            </a:pPr>
            <a:r>
              <a:rPr lang="en-US" dirty="0"/>
              <a:t>HIOZ would allow a property owner to develop housing on a non-residential parcel within HIOZ if a minimum percentage of affordable units are included. </a:t>
            </a:r>
          </a:p>
          <a:p>
            <a:pPr>
              <a:spcBef>
                <a:spcPts val="2000"/>
              </a:spcBef>
            </a:pPr>
            <a:r>
              <a:rPr lang="en-US" dirty="0"/>
              <a:t>HIOZ does not change the existing zoning classification of a parcel. Nor does it require the development of housing. Instead, it layers a housing zoning classification on top of existing zoning. </a:t>
            </a:r>
          </a:p>
          <a:p>
            <a:pPr>
              <a:spcBef>
                <a:spcPts val="2000"/>
              </a:spcBef>
            </a:pPr>
            <a:r>
              <a:rPr lang="en-US" dirty="0"/>
              <a:t>The property can continue operating as it does today, or it can be redeveloped/ improved within current zoning regulations. Or with HIOZ, it can be redeveloped as housing.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7200" y="6512767"/>
            <a:ext cx="4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1672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HIOZ fit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66" y="2042009"/>
            <a:ext cx="10924868" cy="4385388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dirty="0"/>
              <a:t>The HIOZ is a program within the City’s Housing Element Update for 6</a:t>
            </a:r>
            <a:r>
              <a:rPr lang="en-US" baseline="30000" dirty="0"/>
              <a:t>th</a:t>
            </a:r>
            <a:r>
              <a:rPr lang="en-US" dirty="0"/>
              <a:t> Cycle.</a:t>
            </a:r>
          </a:p>
          <a:p>
            <a:pPr lvl="1">
              <a:spcBef>
                <a:spcPts val="2000"/>
              </a:spcBef>
            </a:pPr>
            <a:r>
              <a:rPr lang="en-US" dirty="0"/>
              <a:t>Proposed to meet the Regional Housing Needs Allocation (RHNA). </a:t>
            </a:r>
          </a:p>
          <a:p>
            <a:pPr lvl="1">
              <a:spcBef>
                <a:spcPts val="2000"/>
              </a:spcBef>
            </a:pPr>
            <a:r>
              <a:rPr lang="en-US" dirty="0"/>
              <a:t>RHNA numbers are allocated to cities by the Southern California Association of Governments (SCAG) in compliance with State Housing Law.</a:t>
            </a:r>
          </a:p>
          <a:p>
            <a:pPr lvl="1">
              <a:spcBef>
                <a:spcPts val="2000"/>
              </a:spcBef>
            </a:pPr>
            <a:r>
              <a:rPr lang="en-US" dirty="0"/>
              <a:t>RHNA for Fullerton is 13,209 units.</a:t>
            </a:r>
          </a:p>
          <a:p>
            <a:pPr lvl="1">
              <a:spcBef>
                <a:spcPts val="2000"/>
              </a:spcBef>
            </a:pPr>
            <a:r>
              <a:rPr lang="en-US" dirty="0"/>
              <a:t>HIOZ is designed to meet the majority of the RHNA requirement.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7200" y="6512767"/>
            <a:ext cx="4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09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HIOZ Parcels (Planning Area)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7200" y="6512767"/>
            <a:ext cx="4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1CCE16-7037-D219-0A3B-0DDA75AB1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358" y="1965960"/>
            <a:ext cx="4004842" cy="3937129"/>
          </a:xfrm>
        </p:spPr>
        <p:txBody>
          <a:bodyPr>
            <a:noAutofit/>
          </a:bodyPr>
          <a:lstStyle/>
          <a:p>
            <a:r>
              <a:rPr lang="en-US" dirty="0"/>
              <a:t>A total of 759 parcels are identified, totaling approx. 594 acres</a:t>
            </a:r>
          </a:p>
          <a:p>
            <a:r>
              <a:rPr lang="en-US" dirty="0"/>
              <a:t>Described in Appendix A of the Initial Study for site inventory and buildout methodology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0F81D-1AA4-D8E3-DA6B-9204B1E66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7" t="8058"/>
          <a:stretch/>
        </p:blipFill>
        <p:spPr>
          <a:xfrm>
            <a:off x="438397" y="1830303"/>
            <a:ext cx="7298225" cy="47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5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8D25-8F20-572B-E6E1-05514501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CEQA?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585C2-4A1E-E669-1EEE-E2E8B9F853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2000"/>
              </a:spcBef>
              <a:spcAft>
                <a:spcPts val="100"/>
              </a:spcAft>
            </a:pPr>
            <a:r>
              <a:rPr lang="en-US" sz="2400" dirty="0"/>
              <a:t>The California Environmental Quality Act (CEQA) was enacted in 1970. </a:t>
            </a:r>
          </a:p>
          <a:p>
            <a:pPr>
              <a:lnSpc>
                <a:spcPct val="80000"/>
              </a:lnSpc>
              <a:spcBef>
                <a:spcPts val="2000"/>
              </a:spcBef>
              <a:spcAft>
                <a:spcPts val="100"/>
              </a:spcAft>
            </a:pPr>
            <a:r>
              <a:rPr lang="en-US" sz="2400" dirty="0"/>
              <a:t>CEQA requires state and local agencies to evaluate and consider environmental impacts during the decision-making process.</a:t>
            </a:r>
          </a:p>
          <a:p>
            <a:r>
              <a:rPr lang="en-US" sz="2400" dirty="0"/>
              <a:t>CEQA informs decision makers and the public about the proposed project and potential environmental impacts.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8F1DD-FBCF-8379-7350-E846DEAF21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2000"/>
              </a:spcBef>
              <a:spcAft>
                <a:spcPts val="100"/>
              </a:spcAft>
            </a:pPr>
            <a:r>
              <a:rPr lang="en-US" sz="2400" dirty="0"/>
              <a:t>CEQA provides an opportunity for the public and agencies to comment on the environmental issues.</a:t>
            </a:r>
          </a:p>
          <a:p>
            <a:pPr>
              <a:lnSpc>
                <a:spcPct val="80000"/>
              </a:lnSpc>
              <a:spcBef>
                <a:spcPts val="2000"/>
              </a:spcBef>
              <a:spcAft>
                <a:spcPts val="100"/>
              </a:spcAft>
            </a:pPr>
            <a:r>
              <a:rPr lang="en-US" sz="2400" dirty="0"/>
              <a:t>CEQA identifies ways to avoid or reduce environmental impacts through mitigation and/or project alternatives.</a:t>
            </a:r>
          </a:p>
        </p:txBody>
      </p:sp>
    </p:spTree>
    <p:extLst>
      <p:ext uri="{BB962C8B-B14F-4D97-AF65-F5344CB8AC3E}">
        <p14:creationId xmlns:p14="http://schemas.microsoft.com/office/powerpoint/2010/main" val="92892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A786-FD62-FDCA-8446-48528785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EIR?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DA60C-6E4C-90D1-67B9-34F4E5C9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EIR is an </a:t>
            </a:r>
            <a:r>
              <a:rPr lang="en-US" b="1" dirty="0"/>
              <a:t>informational document </a:t>
            </a:r>
            <a:r>
              <a:rPr lang="en-US" dirty="0"/>
              <a:t>provided to decision makers and the public, circulated for public review for a minimum of 45 days upon release of the Notice of Availability (NOA).</a:t>
            </a:r>
          </a:p>
          <a:p>
            <a:r>
              <a:rPr lang="en-US" dirty="0"/>
              <a:t>An EIR contains an analysis on environmental topics determined to result in potentially significant impacts.</a:t>
            </a:r>
          </a:p>
          <a:p>
            <a:r>
              <a:rPr lang="en-US" dirty="0"/>
              <a:t>HIOZ will be analyzed under a </a:t>
            </a:r>
            <a:r>
              <a:rPr lang="en-US" b="1" dirty="0"/>
              <a:t>Program EIR</a:t>
            </a:r>
            <a:r>
              <a:rPr lang="en-US" dirty="0"/>
              <a:t>, as defined under Section 15168 of the CEQA Guidelines.</a:t>
            </a:r>
          </a:p>
          <a:p>
            <a:r>
              <a:rPr lang="en-US" dirty="0"/>
              <a:t>The City shall consider the Program EIR prior to a decision on HIOZ.</a:t>
            </a:r>
          </a:p>
        </p:txBody>
      </p:sp>
    </p:spTree>
    <p:extLst>
      <p:ext uri="{BB962C8B-B14F-4D97-AF65-F5344CB8AC3E}">
        <p14:creationId xmlns:p14="http://schemas.microsoft.com/office/powerpoint/2010/main" val="417589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A786-FD62-FDCA-8446-48528785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Contents of an EIR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DA60C-6E4C-90D1-67B9-34F4E5C9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Project Description and Project Objectives</a:t>
            </a:r>
          </a:p>
          <a:p>
            <a:pPr lvl="1"/>
            <a:r>
              <a:rPr lang="en-US" dirty="0"/>
              <a:t>Environmental Setting (baseline for impact analysis)</a:t>
            </a:r>
          </a:p>
          <a:p>
            <a:pPr lvl="1"/>
            <a:r>
              <a:rPr lang="en-US" dirty="0"/>
              <a:t>Direct, Indirect, and Cumulative impact analyses</a:t>
            </a:r>
          </a:p>
          <a:p>
            <a:pPr lvl="1"/>
            <a:r>
              <a:rPr lang="en-US" dirty="0"/>
              <a:t>Ways to avoid or reduce significant environmental impacts through mitigation measures and/or project alternatives</a:t>
            </a:r>
          </a:p>
          <a:p>
            <a:pPr lvl="1"/>
            <a:r>
              <a:rPr lang="en-US" dirty="0"/>
              <a:t>Effects Found Not to be Significant </a:t>
            </a:r>
          </a:p>
          <a:p>
            <a:pPr lvl="1"/>
            <a:r>
              <a:rPr lang="en-US" dirty="0"/>
              <a:t>Organizations and Persons Consulted</a:t>
            </a:r>
          </a:p>
        </p:txBody>
      </p:sp>
    </p:spTree>
    <p:extLst>
      <p:ext uri="{BB962C8B-B14F-4D97-AF65-F5344CB8AC3E}">
        <p14:creationId xmlns:p14="http://schemas.microsoft.com/office/powerpoint/2010/main" val="263534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776" y="609600"/>
            <a:ext cx="9137437" cy="13563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EIR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7200" y="6512767"/>
            <a:ext cx="4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7D4F3C7-4962-E413-B782-69CE25680C68}"/>
              </a:ext>
            </a:extLst>
          </p:cNvPr>
          <p:cNvSpPr/>
          <p:nvPr/>
        </p:nvSpPr>
        <p:spPr bwMode="auto">
          <a:xfrm>
            <a:off x="1102186" y="4978472"/>
            <a:ext cx="2394089" cy="1035091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7. </a:t>
            </a:r>
            <a:r>
              <a:rPr lang="en-US" sz="2200" b="0" dirty="0">
                <a:solidFill>
                  <a:schemeClr val="bg1"/>
                </a:solidFill>
                <a:latin typeface="Arial Narrow" panose="020B0606020202030204" pitchFamily="34" charset="0"/>
              </a:rPr>
              <a:t>Public Agencies  Provide Feedback on Final EIR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B6AF8A-DA21-1D05-19E9-AE3FA2CD9B43}"/>
              </a:ext>
            </a:extLst>
          </p:cNvPr>
          <p:cNvSpPr/>
          <p:nvPr/>
        </p:nvSpPr>
        <p:spPr bwMode="auto">
          <a:xfrm>
            <a:off x="4418863" y="4973900"/>
            <a:ext cx="2891031" cy="103509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8. </a:t>
            </a:r>
            <a:r>
              <a:rPr lang="en-US" sz="2200" b="0" dirty="0">
                <a:solidFill>
                  <a:schemeClr val="bg1"/>
                </a:solidFill>
                <a:latin typeface="Arial Narrow" panose="020B0606020202030204" pitchFamily="34" charset="0"/>
              </a:rPr>
              <a:t>Planning Commission Hearing </a:t>
            </a:r>
            <a:r>
              <a:rPr lang="en-US" sz="2200" b="1" dirty="0">
                <a:solidFill>
                  <a:srgbClr val="FFFF00"/>
                </a:solidFill>
                <a:latin typeface="Arial Narrow" panose="020B0606020202030204" pitchFamily="34" charset="0"/>
              </a:rPr>
              <a:t>*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2A0C4E-F656-ECCE-C53B-8207C02E2BDF}"/>
              </a:ext>
            </a:extLst>
          </p:cNvPr>
          <p:cNvSpPr/>
          <p:nvPr/>
        </p:nvSpPr>
        <p:spPr bwMode="auto">
          <a:xfrm>
            <a:off x="1102186" y="3578689"/>
            <a:ext cx="2394088" cy="98357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6. </a:t>
            </a:r>
            <a:r>
              <a:rPr lang="en-US" sz="2200" b="0" dirty="0">
                <a:solidFill>
                  <a:schemeClr val="bg1"/>
                </a:solidFill>
                <a:latin typeface="Arial Narrow" panose="020B0606020202030204" pitchFamily="34" charset="0"/>
              </a:rPr>
              <a:t>Prepare Final EIR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F1D8123-7C55-7727-6A63-9FBA56754EA6}"/>
              </a:ext>
            </a:extLst>
          </p:cNvPr>
          <p:cNvSpPr/>
          <p:nvPr/>
        </p:nvSpPr>
        <p:spPr bwMode="auto">
          <a:xfrm>
            <a:off x="8325696" y="2078301"/>
            <a:ext cx="2516475" cy="103390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3.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Prepare Draft EIR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8DF8EC-815E-FE8A-9AE2-1AB11BA7661D}"/>
              </a:ext>
            </a:extLst>
          </p:cNvPr>
          <p:cNvSpPr/>
          <p:nvPr/>
        </p:nvSpPr>
        <p:spPr bwMode="auto">
          <a:xfrm>
            <a:off x="4418863" y="3577424"/>
            <a:ext cx="2891030" cy="983579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5. </a:t>
            </a:r>
            <a:r>
              <a:rPr lang="en-US" sz="2200" b="0" dirty="0">
                <a:solidFill>
                  <a:schemeClr val="bg1"/>
                </a:solidFill>
                <a:latin typeface="Arial Narrow" panose="020B0606020202030204" pitchFamily="34" charset="0"/>
              </a:rPr>
              <a:t>Public Comments on Draft EIR</a:t>
            </a:r>
            <a:r>
              <a:rPr lang="en-US" sz="22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>
                <a:solidFill>
                  <a:srgbClr val="FFFF00"/>
                </a:solidFill>
                <a:latin typeface="Arial Narrow" panose="020B0606020202030204" pitchFamily="34" charset="0"/>
              </a:rPr>
              <a:t>*</a:t>
            </a:r>
            <a:endParaRPr lang="en-US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0C1A0-521D-99B2-71E6-8E4D7C508FEE}"/>
              </a:ext>
            </a:extLst>
          </p:cNvPr>
          <p:cNvSpPr/>
          <p:nvPr/>
        </p:nvSpPr>
        <p:spPr bwMode="auto">
          <a:xfrm>
            <a:off x="1102186" y="2076868"/>
            <a:ext cx="2394088" cy="104761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1.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Circulate</a:t>
            </a:r>
            <a:r>
              <a:rPr kumimoji="0" lang="en-US" sz="2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Notice of Preparation of an EIR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0F75737-686B-D5D0-FFE1-3E03A64E4700}"/>
              </a:ext>
            </a:extLst>
          </p:cNvPr>
          <p:cNvSpPr/>
          <p:nvPr/>
        </p:nvSpPr>
        <p:spPr bwMode="auto">
          <a:xfrm>
            <a:off x="4418863" y="2072296"/>
            <a:ext cx="2891031" cy="105358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2.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Public Scoping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Meeting</a:t>
            </a: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Narrow" panose="020B0606020202030204" pitchFamily="34" charset="0"/>
              </a:rPr>
              <a:t>*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8ACA8A-DE65-30B5-DCCE-3AB76CF5D3C2}"/>
              </a:ext>
            </a:extLst>
          </p:cNvPr>
          <p:cNvSpPr/>
          <p:nvPr/>
        </p:nvSpPr>
        <p:spPr bwMode="auto">
          <a:xfrm>
            <a:off x="8325697" y="3577425"/>
            <a:ext cx="2516474" cy="983578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4. </a:t>
            </a:r>
            <a:r>
              <a:rPr lang="en-US" sz="2200" b="0" dirty="0">
                <a:solidFill>
                  <a:schemeClr val="bg1"/>
                </a:solidFill>
                <a:latin typeface="Arial Narrow" panose="020B0606020202030204" pitchFamily="34" charset="0"/>
              </a:rPr>
              <a:t>Circulate Draft EIR for Public Review </a:t>
            </a:r>
            <a:r>
              <a:rPr lang="en-US" sz="2200" b="1" dirty="0">
                <a:solidFill>
                  <a:srgbClr val="FFFF00"/>
                </a:solidFill>
                <a:latin typeface="Arial Narrow" panose="020B0606020202030204" pitchFamily="34" charset="0"/>
              </a:rPr>
              <a:t>*</a:t>
            </a:r>
            <a:endParaRPr lang="en-US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D82246D-171A-FDA7-8BFE-E19FADD4DFD9}"/>
              </a:ext>
            </a:extLst>
          </p:cNvPr>
          <p:cNvSpPr/>
          <p:nvPr/>
        </p:nvSpPr>
        <p:spPr bwMode="auto">
          <a:xfrm>
            <a:off x="8325696" y="4973900"/>
            <a:ext cx="2516475" cy="1035091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9. </a:t>
            </a:r>
            <a:r>
              <a:rPr lang="en-US" sz="2200" b="0" dirty="0">
                <a:solidFill>
                  <a:schemeClr val="bg1"/>
                </a:solidFill>
                <a:latin typeface="Arial Narrow" panose="020B0606020202030204" pitchFamily="34" charset="0"/>
              </a:rPr>
              <a:t>Notice of Determination Filed </a:t>
            </a:r>
          </a:p>
          <a:p>
            <a:pPr algn="ctr"/>
            <a:r>
              <a:rPr lang="en-US" sz="2200" b="0" dirty="0">
                <a:solidFill>
                  <a:schemeClr val="bg1"/>
                </a:solidFill>
                <a:latin typeface="Arial Narrow" panose="020B0606020202030204" pitchFamily="34" charset="0"/>
              </a:rPr>
              <a:t>(if approved)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9210B39-7D3D-7394-236E-F3697EE6992A}"/>
              </a:ext>
            </a:extLst>
          </p:cNvPr>
          <p:cNvCxnSpPr>
            <a:cxnSpLocks/>
            <a:stCxn id="55" idx="2"/>
            <a:endCxn id="59" idx="0"/>
          </p:cNvCxnSpPr>
          <p:nvPr/>
        </p:nvCxnSpPr>
        <p:spPr>
          <a:xfrm>
            <a:off x="9583934" y="3112203"/>
            <a:ext cx="0" cy="465222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B88DDF1-DFCF-EB39-C885-E3D14E1F1051}"/>
              </a:ext>
            </a:extLst>
          </p:cNvPr>
          <p:cNvCxnSpPr>
            <a:cxnSpLocks/>
            <a:stCxn id="57" idx="3"/>
            <a:endCxn id="58" idx="1"/>
          </p:cNvCxnSpPr>
          <p:nvPr/>
        </p:nvCxnSpPr>
        <p:spPr>
          <a:xfrm flipV="1">
            <a:off x="3496274" y="2599087"/>
            <a:ext cx="922589" cy="1591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7CE6A27-1BBB-D285-79D4-5F1B65E44DE1}"/>
              </a:ext>
            </a:extLst>
          </p:cNvPr>
          <p:cNvCxnSpPr>
            <a:cxnSpLocks/>
            <a:stCxn id="58" idx="3"/>
            <a:endCxn id="55" idx="1"/>
          </p:cNvCxnSpPr>
          <p:nvPr/>
        </p:nvCxnSpPr>
        <p:spPr>
          <a:xfrm flipV="1">
            <a:off x="7309894" y="2595252"/>
            <a:ext cx="1015802" cy="3835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BBF6840-B986-0EDC-4875-4A4748399356}"/>
              </a:ext>
            </a:extLst>
          </p:cNvPr>
          <p:cNvCxnSpPr>
            <a:cxnSpLocks/>
            <a:stCxn id="53" idx="3"/>
            <a:endCxn id="60" idx="1"/>
          </p:cNvCxnSpPr>
          <p:nvPr/>
        </p:nvCxnSpPr>
        <p:spPr>
          <a:xfrm>
            <a:off x="7309894" y="5491446"/>
            <a:ext cx="1015802" cy="0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D5E729E-C361-D659-7F59-3486A089FAA5}"/>
              </a:ext>
            </a:extLst>
          </p:cNvPr>
          <p:cNvCxnSpPr>
            <a:stCxn id="52" idx="3"/>
            <a:endCxn id="53" idx="1"/>
          </p:cNvCxnSpPr>
          <p:nvPr/>
        </p:nvCxnSpPr>
        <p:spPr>
          <a:xfrm flipV="1">
            <a:off x="3496275" y="5491446"/>
            <a:ext cx="922588" cy="4572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D0E5D12-A45A-C83D-12E7-D5ED69972730}"/>
              </a:ext>
            </a:extLst>
          </p:cNvPr>
          <p:cNvCxnSpPr>
            <a:stCxn id="59" idx="1"/>
            <a:endCxn id="56" idx="3"/>
          </p:cNvCxnSpPr>
          <p:nvPr/>
        </p:nvCxnSpPr>
        <p:spPr>
          <a:xfrm flipH="1">
            <a:off x="7309893" y="4069214"/>
            <a:ext cx="1015804" cy="0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F931020-10DE-7C87-4AF8-298853295D1F}"/>
              </a:ext>
            </a:extLst>
          </p:cNvPr>
          <p:cNvCxnSpPr>
            <a:stCxn id="56" idx="1"/>
            <a:endCxn id="54" idx="3"/>
          </p:cNvCxnSpPr>
          <p:nvPr/>
        </p:nvCxnSpPr>
        <p:spPr>
          <a:xfrm flipH="1">
            <a:off x="3496274" y="4069214"/>
            <a:ext cx="922589" cy="1265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673DA49-F635-527F-015A-D72F0EA46B19}"/>
              </a:ext>
            </a:extLst>
          </p:cNvPr>
          <p:cNvCxnSpPr>
            <a:cxnSpLocks/>
            <a:stCxn id="54" idx="2"/>
            <a:endCxn id="52" idx="0"/>
          </p:cNvCxnSpPr>
          <p:nvPr/>
        </p:nvCxnSpPr>
        <p:spPr>
          <a:xfrm>
            <a:off x="2299230" y="4562268"/>
            <a:ext cx="1" cy="416204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351EE520-14F4-2F90-D342-0D237A9AB694}"/>
              </a:ext>
            </a:extLst>
          </p:cNvPr>
          <p:cNvSpPr txBox="1"/>
          <p:nvPr/>
        </p:nvSpPr>
        <p:spPr>
          <a:xfrm>
            <a:off x="7817795" y="1068599"/>
            <a:ext cx="3728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99"/>
                </a:solidFill>
                <a:highlight>
                  <a:srgbClr val="1F497D"/>
                </a:highlight>
                <a:latin typeface="Arial Narrow" panose="020B0606020202030204" pitchFamily="34" charset="0"/>
              </a:rPr>
              <a:t>*</a:t>
            </a:r>
            <a:r>
              <a:rPr lang="en-US" sz="2000" b="1" dirty="0">
                <a:solidFill>
                  <a:srgbClr val="1F497D"/>
                </a:solidFill>
                <a:latin typeface="Arial Narrow" panose="020B0606020202030204" pitchFamily="34" charset="0"/>
              </a:rPr>
              <a:t> Opportunities for Public Comment </a:t>
            </a:r>
          </a:p>
        </p:txBody>
      </p:sp>
    </p:spTree>
    <p:extLst>
      <p:ext uri="{BB962C8B-B14F-4D97-AF65-F5344CB8AC3E}">
        <p14:creationId xmlns:p14="http://schemas.microsoft.com/office/powerpoint/2010/main" val="116867805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7030A0"/>
      </a:lt2>
      <a:accent1>
        <a:srgbClr val="1F497D"/>
      </a:accent1>
      <a:accent2>
        <a:srgbClr val="E39C25"/>
      </a:accent2>
      <a:accent3>
        <a:srgbClr val="E39C25"/>
      </a:accent3>
      <a:accent4>
        <a:srgbClr val="A4CE33"/>
      </a:accent4>
      <a:accent5>
        <a:srgbClr val="E04826"/>
      </a:accent5>
      <a:accent6>
        <a:srgbClr val="542378"/>
      </a:accent6>
      <a:hlink>
        <a:srgbClr val="E39C25"/>
      </a:hlink>
      <a:folHlink>
        <a:srgbClr val="A4CE33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of Fullerton Master Template" id="{2B45E4EA-44E6-4B7F-A86E-88B471389DF3}" vid="{6714C205-1D74-4B24-A5AD-CEADA2FFF7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1121</Words>
  <Application>Microsoft Office PowerPoint</Application>
  <PresentationFormat>Widescreen</PresentationFormat>
  <Paragraphs>182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Corbel</vt:lpstr>
      <vt:lpstr>Basis</vt:lpstr>
      <vt:lpstr>Housing Incentive Overlay Zone (HIOZ) CEQA Scoping Meeting</vt:lpstr>
      <vt:lpstr>Agenda</vt:lpstr>
      <vt:lpstr>What is HIOZ?</vt:lpstr>
      <vt:lpstr>Where does the HIOZ fit in?</vt:lpstr>
      <vt:lpstr>HIOZ Parcels (Planning Area)</vt:lpstr>
      <vt:lpstr>What is CEQA?</vt:lpstr>
      <vt:lpstr>What is an EIR?</vt:lpstr>
      <vt:lpstr>Contents of an EIR</vt:lpstr>
      <vt:lpstr>EIR Process</vt:lpstr>
      <vt:lpstr>Topics Considered in the Initial Study</vt:lpstr>
      <vt:lpstr>Topics Scoped Out through Initial Study</vt:lpstr>
      <vt:lpstr>Topics for Study in the EIR</vt:lpstr>
      <vt:lpstr>Next Steps</vt:lpstr>
      <vt:lpstr>Scoping Meeting Procedures</vt:lpstr>
      <vt:lpstr>Public Comment</vt:lpstr>
      <vt:lpstr>Please Submit Written Comments to: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Anissa Livas</dc:creator>
  <cp:lastModifiedBy>Brandon Whalen-Castellanos</cp:lastModifiedBy>
  <cp:revision>82</cp:revision>
  <cp:lastPrinted>2022-09-20T21:44:18Z</cp:lastPrinted>
  <dcterms:created xsi:type="dcterms:W3CDTF">2020-01-28T18:55:45Z</dcterms:created>
  <dcterms:modified xsi:type="dcterms:W3CDTF">2023-09-26T00:50:17Z</dcterms:modified>
</cp:coreProperties>
</file>